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926" r:id="rId2"/>
    <p:sldId id="973" r:id="rId3"/>
    <p:sldId id="974" r:id="rId4"/>
    <p:sldId id="975" r:id="rId5"/>
    <p:sldId id="968" r:id="rId6"/>
    <p:sldId id="976" r:id="rId7"/>
    <p:sldId id="967" r:id="rId8"/>
    <p:sldId id="969" r:id="rId9"/>
    <p:sldId id="970" r:id="rId10"/>
    <p:sldId id="971" r:id="rId11"/>
    <p:sldId id="972" r:id="rId12"/>
    <p:sldId id="931" r:id="rId13"/>
    <p:sldId id="932" r:id="rId14"/>
    <p:sldId id="933" r:id="rId15"/>
    <p:sldId id="965" r:id="rId16"/>
    <p:sldId id="934" r:id="rId17"/>
    <p:sldId id="935" r:id="rId18"/>
    <p:sldId id="936" r:id="rId19"/>
    <p:sldId id="937" r:id="rId20"/>
    <p:sldId id="938" r:id="rId21"/>
    <p:sldId id="939" r:id="rId22"/>
    <p:sldId id="940" r:id="rId23"/>
    <p:sldId id="941" r:id="rId24"/>
    <p:sldId id="698" r:id="rId25"/>
    <p:sldId id="699" r:id="rId26"/>
    <p:sldId id="704" r:id="rId27"/>
    <p:sldId id="676" r:id="rId28"/>
    <p:sldId id="928" r:id="rId29"/>
    <p:sldId id="929" r:id="rId30"/>
    <p:sldId id="850" r:id="rId31"/>
    <p:sldId id="856" r:id="rId32"/>
    <p:sldId id="857" r:id="rId33"/>
    <p:sldId id="858" r:id="rId34"/>
    <p:sldId id="855" r:id="rId35"/>
    <p:sldId id="836" r:id="rId36"/>
    <p:sldId id="817" r:id="rId37"/>
    <p:sldId id="862" r:id="rId38"/>
    <p:sldId id="863" r:id="rId39"/>
    <p:sldId id="864" r:id="rId40"/>
    <p:sldId id="865" r:id="rId41"/>
    <p:sldId id="41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80" autoAdjust="0"/>
    <p:restoredTop sz="81180" autoAdjust="0"/>
  </p:normalViewPr>
  <p:slideViewPr>
    <p:cSldViewPr snapToGrid="0">
      <p:cViewPr varScale="1">
        <p:scale>
          <a:sx n="78" d="100"/>
          <a:sy n="78" d="100"/>
        </p:scale>
        <p:origin x="184" y="63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8/2/20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24</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25</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26</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30</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35</a:t>
            </a:fld>
            <a:endParaRPr lang="en-US"/>
          </a:p>
        </p:txBody>
      </p:sp>
    </p:spTree>
    <p:extLst>
      <p:ext uri="{BB962C8B-B14F-4D97-AF65-F5344CB8AC3E}">
        <p14:creationId xmlns:p14="http://schemas.microsoft.com/office/powerpoint/2010/main" val="1820718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8/2/20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8/2/20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8/2/20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8/2/20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8/2/20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8/2/20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unstats.un.org/unsd/dnss/hb/E-fundamental%20principles_A4-WEB.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www.nap.edu/catalog/24810/principles-and-practices-for-a-federal-statistical-agency-sixth-editio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doi.org/10.5281/zenodo.3662906"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Computational Reproducibility, Transparency, and Credibility of Official Statistics </a:t>
            </a:r>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logo&#10;&#10;Description automatically generated">
            <a:extLst>
              <a:ext uri="{FF2B5EF4-FFF2-40B4-BE49-F238E27FC236}">
                <a16:creationId xmlns:a16="http://schemas.microsoft.com/office/drawing/2014/main" id="{5513BA7D-03FC-AE42-9D0C-3412D6503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184485"/>
            <a:ext cx="12192000" cy="1511300"/>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6175-1A99-184F-9BBE-05122398773C}"/>
              </a:ext>
            </a:extLst>
          </p:cNvPr>
          <p:cNvSpPr>
            <a:spLocks noGrp="1"/>
          </p:cNvSpPr>
          <p:nvPr>
            <p:ph type="title"/>
          </p:nvPr>
        </p:nvSpPr>
        <p:spPr/>
        <p:txBody>
          <a:bodyPr/>
          <a:lstStyle/>
          <a:p>
            <a:r>
              <a:rPr lang="en-US" dirty="0"/>
              <a:t>Transparency</a:t>
            </a:r>
          </a:p>
        </p:txBody>
      </p:sp>
      <p:sp>
        <p:nvSpPr>
          <p:cNvPr id="3" name="Content Placeholder 2">
            <a:extLst>
              <a:ext uri="{FF2B5EF4-FFF2-40B4-BE49-F238E27FC236}">
                <a16:creationId xmlns:a16="http://schemas.microsoft.com/office/drawing/2014/main" id="{13D419E0-B96B-784B-B1A1-4B562EF64614}"/>
              </a:ext>
            </a:extLst>
          </p:cNvPr>
          <p:cNvSpPr>
            <a:spLocks noGrp="1"/>
          </p:cNvSpPr>
          <p:nvPr>
            <p:ph idx="1"/>
          </p:nvPr>
        </p:nvSpPr>
        <p:spPr/>
        <p:txBody>
          <a:bodyPr/>
          <a:lstStyle/>
          <a:p>
            <a:r>
              <a:rPr lang="en-US" dirty="0"/>
              <a:t>Principles of Statistical Agencies</a:t>
            </a:r>
          </a:p>
          <a:p>
            <a:r>
              <a:rPr lang="en-US" dirty="0"/>
              <a:t>UN principles</a:t>
            </a:r>
          </a:p>
          <a:p>
            <a:r>
              <a:rPr lang="en-US" dirty="0"/>
              <a:t>OECD?</a:t>
            </a:r>
          </a:p>
          <a:p>
            <a:endParaRPr lang="en-US" dirty="0"/>
          </a:p>
          <a:p>
            <a:r>
              <a:rPr lang="en-US" dirty="0"/>
              <a:t>Role of GSIM</a:t>
            </a:r>
          </a:p>
        </p:txBody>
      </p:sp>
    </p:spTree>
    <p:extLst>
      <p:ext uri="{BB962C8B-B14F-4D97-AF65-F5344CB8AC3E}">
        <p14:creationId xmlns:p14="http://schemas.microsoft.com/office/powerpoint/2010/main" val="1171361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A93C-DD1C-5D4C-90DD-B82EB0BA8DF5}"/>
              </a:ext>
            </a:extLst>
          </p:cNvPr>
          <p:cNvSpPr>
            <a:spLocks noGrp="1"/>
          </p:cNvSpPr>
          <p:nvPr>
            <p:ph type="title"/>
          </p:nvPr>
        </p:nvSpPr>
        <p:spPr/>
        <p:txBody>
          <a:bodyPr/>
          <a:lstStyle/>
          <a:p>
            <a:r>
              <a:rPr lang="en-US" dirty="0"/>
              <a:t>Mechanisms available in 2020</a:t>
            </a:r>
          </a:p>
        </p:txBody>
      </p:sp>
      <p:sp>
        <p:nvSpPr>
          <p:cNvPr id="3" name="Content Placeholder 2">
            <a:extLst>
              <a:ext uri="{FF2B5EF4-FFF2-40B4-BE49-F238E27FC236}">
                <a16:creationId xmlns:a16="http://schemas.microsoft.com/office/drawing/2014/main" id="{13251292-2113-F843-AE77-FCCC28CBE2CC}"/>
              </a:ext>
            </a:extLst>
          </p:cNvPr>
          <p:cNvSpPr>
            <a:spLocks noGrp="1"/>
          </p:cNvSpPr>
          <p:nvPr>
            <p:ph idx="1"/>
          </p:nvPr>
        </p:nvSpPr>
        <p:spPr/>
        <p:txBody>
          <a:bodyPr/>
          <a:lstStyle/>
          <a:p>
            <a:r>
              <a:rPr lang="en-US" dirty="0"/>
              <a:t>Documentation of methods</a:t>
            </a:r>
          </a:p>
          <a:p>
            <a:pPr lvl="1"/>
            <a:r>
              <a:rPr lang="en-US" dirty="0"/>
              <a:t>Standard for surveys (but not in a standard way)</a:t>
            </a:r>
          </a:p>
          <a:p>
            <a:pPr lvl="1"/>
            <a:r>
              <a:rPr lang="en-US" dirty="0"/>
              <a:t>Not standard for most non-survey data</a:t>
            </a:r>
          </a:p>
          <a:p>
            <a:r>
              <a:rPr lang="en-US" dirty="0"/>
              <a:t>Code releases</a:t>
            </a:r>
          </a:p>
          <a:p>
            <a:pPr lvl="1"/>
            <a:r>
              <a:rPr lang="en-US" dirty="0"/>
              <a:t>Open source analogy</a:t>
            </a:r>
          </a:p>
          <a:p>
            <a:pPr lvl="2"/>
            <a:r>
              <a:rPr lang="en-US" dirty="0"/>
              <a:t>Consider encryption library SSL: widely used, open source. Errors are detected occasionally, not always by the authors</a:t>
            </a:r>
          </a:p>
          <a:p>
            <a:r>
              <a:rPr lang="en-US" dirty="0"/>
              <a:t>Access to data</a:t>
            </a:r>
          </a:p>
          <a:p>
            <a:pPr lvl="1"/>
            <a:r>
              <a:rPr lang="en-US" dirty="0"/>
              <a:t>Open Data is good, but also needs reliably versioned data</a:t>
            </a:r>
          </a:p>
          <a:p>
            <a:pPr lvl="1"/>
            <a:r>
              <a:rPr lang="en-US" dirty="0"/>
              <a:t>Tiered Access: Maggie talked about</a:t>
            </a:r>
          </a:p>
          <a:p>
            <a:pPr lvl="1"/>
            <a:endParaRPr lang="en-US" dirty="0"/>
          </a:p>
        </p:txBody>
      </p:sp>
    </p:spTree>
    <p:extLst>
      <p:ext uri="{BB962C8B-B14F-4D97-AF65-F5344CB8AC3E}">
        <p14:creationId xmlns:p14="http://schemas.microsoft.com/office/powerpoint/2010/main" val="232966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buy a car from this guy?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2597112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sales person have a good record?</a:t>
            </a:r>
          </a:p>
          <a:p>
            <a:r>
              <a:rPr lang="en-US" sz="4800" dirty="0"/>
              <a:t>Where does the car come from?</a:t>
            </a:r>
          </a:p>
          <a:p>
            <a:r>
              <a:rPr lang="en-US" sz="4800" dirty="0"/>
              <a:t>What do we know about the car?</a:t>
            </a:r>
          </a:p>
        </p:txBody>
      </p:sp>
    </p:spTree>
    <p:extLst>
      <p:ext uri="{BB962C8B-B14F-4D97-AF65-F5344CB8AC3E}">
        <p14:creationId xmlns:p14="http://schemas.microsoft.com/office/powerpoint/2010/main" val="2409897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1021681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would you trust this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91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provider have a good record?</a:t>
            </a:r>
          </a:p>
          <a:p>
            <a:r>
              <a:rPr lang="en-US" sz="4800" dirty="0"/>
              <a:t>Where do the data come from?</a:t>
            </a:r>
          </a:p>
          <a:p>
            <a:r>
              <a:rPr lang="en-US" sz="4800" dirty="0"/>
              <a:t>What do we know about the data?</a:t>
            </a:r>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a:t>Metadata!</a:t>
            </a:r>
          </a:p>
        </p:txBody>
      </p:sp>
    </p:spTree>
    <p:extLst>
      <p:ext uri="{BB962C8B-B14F-4D97-AF65-F5344CB8AC3E}">
        <p14:creationId xmlns:p14="http://schemas.microsoft.com/office/powerpoint/2010/main" val="1461388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763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77896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67499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B7C9-D8E1-F04D-802B-AB5FC9123E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9F103A-F02A-0245-B7C0-1C7DD1013984}"/>
              </a:ext>
            </a:extLst>
          </p:cNvPr>
          <p:cNvSpPr>
            <a:spLocks noGrp="1"/>
          </p:cNvSpPr>
          <p:nvPr>
            <p:ph idx="1"/>
          </p:nvPr>
        </p:nvSpPr>
        <p:spPr/>
        <p:txBody>
          <a:bodyPr/>
          <a:lstStyle/>
          <a:p>
            <a:r>
              <a:rPr lang="en-US" dirty="0"/>
              <a:t>25 min</a:t>
            </a:r>
          </a:p>
        </p:txBody>
      </p:sp>
    </p:spTree>
    <p:extLst>
      <p:ext uri="{BB962C8B-B14F-4D97-AF65-F5344CB8AC3E}">
        <p14:creationId xmlns:p14="http://schemas.microsoft.com/office/powerpoint/2010/main" val="2453354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283128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064906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093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30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confidential data</a:t>
            </a:r>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1881261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23374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E680-6726-1B41-8F6D-A37AEB0A14FD}"/>
              </a:ext>
            </a:extLst>
          </p:cNvPr>
          <p:cNvSpPr>
            <a:spLocks noGrp="1"/>
          </p:cNvSpPr>
          <p:nvPr>
            <p:ph type="title"/>
          </p:nvPr>
        </p:nvSpPr>
        <p:spPr/>
        <p:txBody>
          <a:bodyPr/>
          <a:lstStyle/>
          <a:p>
            <a:r>
              <a:rPr lang="en-US" dirty="0"/>
              <a:t>United Nations: Fundamental Principles of Official Statistics</a:t>
            </a:r>
          </a:p>
        </p:txBody>
      </p:sp>
      <p:sp>
        <p:nvSpPr>
          <p:cNvPr id="3" name="Content Placeholder 2">
            <a:extLst>
              <a:ext uri="{FF2B5EF4-FFF2-40B4-BE49-F238E27FC236}">
                <a16:creationId xmlns:a16="http://schemas.microsoft.com/office/drawing/2014/main" id="{66F24C0F-F57D-DB47-9919-012E1B3951A6}"/>
              </a:ext>
            </a:extLst>
          </p:cNvPr>
          <p:cNvSpPr>
            <a:spLocks noGrp="1"/>
          </p:cNvSpPr>
          <p:nvPr>
            <p:ph idx="1"/>
          </p:nvPr>
        </p:nvSpPr>
        <p:spPr/>
        <p:txBody>
          <a:bodyPr>
            <a:normAutofit/>
          </a:bodyPr>
          <a:lstStyle/>
          <a:p>
            <a:pPr marL="0" indent="0" algn="ctr">
              <a:buNone/>
            </a:pPr>
            <a:endParaRPr lang="en-US" sz="4000" b="1" dirty="0"/>
          </a:p>
          <a:p>
            <a:pPr marL="0" indent="0" algn="ctr">
              <a:buNone/>
            </a:pPr>
            <a:r>
              <a:rPr lang="en-US" sz="4000" b="1" dirty="0"/>
              <a:t>Principle 3</a:t>
            </a:r>
            <a:r>
              <a:rPr lang="en-US" sz="4000" dirty="0"/>
              <a:t>: </a:t>
            </a:r>
            <a:r>
              <a:rPr lang="en-US" sz="4000" i="1" u="sng" dirty="0"/>
              <a:t>Accountability and Transparency </a:t>
            </a:r>
          </a:p>
          <a:p>
            <a:pPr marL="0" indent="0" algn="ctr">
              <a:buNone/>
            </a:pPr>
            <a:r>
              <a:rPr lang="en-US" sz="4000" dirty="0"/>
              <a:t>To facilitate a correct interpretation of the data, the statistical agencies are to present information according to scientific standards on the sources, methods and procedures of the statistics.</a:t>
            </a:r>
          </a:p>
          <a:p>
            <a:pPr marL="0" indent="0" algn="r">
              <a:buNone/>
            </a:pPr>
            <a:r>
              <a:rPr lang="en-US" sz="1800" dirty="0">
                <a:hlinkClick r:id="rId2"/>
              </a:rPr>
              <a:t>Source</a:t>
            </a:r>
            <a:endParaRPr lang="en-US" sz="4000" dirty="0"/>
          </a:p>
        </p:txBody>
      </p:sp>
    </p:spTree>
    <p:extLst>
      <p:ext uri="{BB962C8B-B14F-4D97-AF65-F5344CB8AC3E}">
        <p14:creationId xmlns:p14="http://schemas.microsoft.com/office/powerpoint/2010/main" val="1183942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FRED (St. Louis Fed) and SP500</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432" y="1943782"/>
            <a:ext cx="10003528" cy="3850801"/>
          </a:xfrm>
        </p:spPr>
      </p:pic>
      <p:pic>
        <p:nvPicPr>
          <p:cNvPr id="7" name="Picture 6"/>
          <p:cNvPicPr>
            <a:picLocks noChangeAspect="1"/>
          </p:cNvPicPr>
          <p:nvPr/>
        </p:nvPicPr>
        <p:blipFill>
          <a:blip r:embed="rId3"/>
          <a:stretch>
            <a:fillRect/>
          </a:stretch>
        </p:blipFill>
        <p:spPr>
          <a:xfrm>
            <a:off x="1179058" y="3418114"/>
            <a:ext cx="9686925" cy="1638300"/>
          </a:xfrm>
          <a:prstGeom prst="rect">
            <a:avLst/>
          </a:prstGeom>
          <a:ln w="28575">
            <a:solidFill>
              <a:schemeClr val="tx1"/>
            </a:solidFill>
          </a:ln>
        </p:spPr>
      </p:pic>
    </p:spTree>
    <p:extLst>
      <p:ext uri="{BB962C8B-B14F-4D97-AF65-F5344CB8AC3E}">
        <p14:creationId xmlns:p14="http://schemas.microsoft.com/office/powerpoint/2010/main" val="1665411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1723-C60E-8D4D-9238-46A2E5009E0D}"/>
              </a:ext>
            </a:extLst>
          </p:cNvPr>
          <p:cNvSpPr>
            <a:spLocks noGrp="1"/>
          </p:cNvSpPr>
          <p:nvPr>
            <p:ph type="title"/>
          </p:nvPr>
        </p:nvSpPr>
        <p:spPr/>
        <p:txBody>
          <a:bodyPr>
            <a:normAutofit/>
          </a:bodyPr>
          <a:lstStyle/>
          <a:p>
            <a:r>
              <a:rPr lang="en-US" dirty="0"/>
              <a:t>Principles and Practices for a Federal Statistical Agency</a:t>
            </a:r>
          </a:p>
        </p:txBody>
      </p:sp>
      <p:sp>
        <p:nvSpPr>
          <p:cNvPr id="3" name="Content Placeholder 2">
            <a:extLst>
              <a:ext uri="{FF2B5EF4-FFF2-40B4-BE49-F238E27FC236}">
                <a16:creationId xmlns:a16="http://schemas.microsoft.com/office/drawing/2014/main" id="{2BD684D9-8BCB-7F43-8437-5A5800C7EEE6}"/>
              </a:ext>
            </a:extLst>
          </p:cNvPr>
          <p:cNvSpPr>
            <a:spLocks noGrp="1"/>
          </p:cNvSpPr>
          <p:nvPr>
            <p:ph idx="1"/>
          </p:nvPr>
        </p:nvSpPr>
        <p:spPr/>
        <p:txBody>
          <a:bodyPr/>
          <a:lstStyle/>
          <a:p>
            <a:pPr marL="0" indent="0" algn="ctr">
              <a:buNone/>
            </a:pPr>
            <a:endParaRPr lang="en-US" sz="4000" b="1" dirty="0"/>
          </a:p>
          <a:p>
            <a:pPr marL="0" indent="0" algn="ctr">
              <a:buNone/>
            </a:pPr>
            <a:r>
              <a:rPr lang="en-US" sz="4000" b="1" dirty="0"/>
              <a:t>Principle 2</a:t>
            </a:r>
            <a:r>
              <a:rPr lang="en-US" sz="4000" dirty="0"/>
              <a:t>: </a:t>
            </a:r>
            <a:r>
              <a:rPr lang="en-US" sz="4000" i="1" u="sng" dirty="0"/>
              <a:t>Credibility among Data Users</a:t>
            </a:r>
          </a:p>
          <a:p>
            <a:pPr marL="0" indent="0" algn="ctr">
              <a:buNone/>
            </a:pPr>
            <a:r>
              <a:rPr lang="en-US" sz="4000" dirty="0"/>
              <a:t>A federal statistical agency must have credibility with those who use its data and information.</a:t>
            </a:r>
          </a:p>
          <a:p>
            <a:pPr marL="0" indent="0" algn="ctr">
              <a:buNone/>
            </a:pPr>
            <a:endParaRPr lang="en-US" sz="4000" dirty="0"/>
          </a:p>
          <a:p>
            <a:pPr marL="0" indent="0" algn="r">
              <a:buNone/>
            </a:pPr>
            <a:r>
              <a:rPr lang="en-US" sz="2000" dirty="0">
                <a:hlinkClick r:id="rId2"/>
              </a:rPr>
              <a:t>Source</a:t>
            </a:r>
            <a:endParaRPr lang="en-US" sz="4000" dirty="0"/>
          </a:p>
          <a:p>
            <a:endParaRPr lang="en-US" dirty="0"/>
          </a:p>
        </p:txBody>
      </p:sp>
    </p:spTree>
    <p:extLst>
      <p:ext uri="{BB962C8B-B14F-4D97-AF65-F5344CB8AC3E}">
        <p14:creationId xmlns:p14="http://schemas.microsoft.com/office/powerpoint/2010/main" val="241856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https://doi.org/10.5281/zenodo.3662906</a:t>
            </a:r>
            <a:r>
              <a:rPr lang="en-US" sz="4400" b="1" dirty="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8176-712B-364B-AC63-31E53CDDDAEB}"/>
              </a:ext>
            </a:extLst>
          </p:cNvPr>
          <p:cNvSpPr>
            <a:spLocks noGrp="1"/>
          </p:cNvSpPr>
          <p:nvPr>
            <p:ph type="title"/>
          </p:nvPr>
        </p:nvSpPr>
        <p:spPr/>
        <p:txBody>
          <a:bodyPr/>
          <a:lstStyle/>
          <a:p>
            <a:r>
              <a:rPr lang="en-US" dirty="0"/>
              <a:t>Audiences of Credible Official Statistics</a:t>
            </a:r>
          </a:p>
        </p:txBody>
      </p:sp>
      <p:sp>
        <p:nvSpPr>
          <p:cNvPr id="3" name="Content Placeholder 2">
            <a:extLst>
              <a:ext uri="{FF2B5EF4-FFF2-40B4-BE49-F238E27FC236}">
                <a16:creationId xmlns:a16="http://schemas.microsoft.com/office/drawing/2014/main" id="{9BDA8015-DD06-0A4A-ADFB-736BD1EAE0AE}"/>
              </a:ext>
            </a:extLst>
          </p:cNvPr>
          <p:cNvSpPr>
            <a:spLocks noGrp="1"/>
          </p:cNvSpPr>
          <p:nvPr>
            <p:ph sz="half" idx="1"/>
          </p:nvPr>
        </p:nvSpPr>
        <p:spPr/>
        <p:txBody>
          <a:bodyPr/>
          <a:lstStyle/>
          <a:p>
            <a:pPr marL="0" indent="0">
              <a:buNone/>
            </a:pPr>
            <a:r>
              <a:rPr lang="en-US" b="1" dirty="0"/>
              <a:t>Audience 1:</a:t>
            </a:r>
          </a:p>
          <a:p>
            <a:r>
              <a:rPr lang="en-US" dirty="0"/>
              <a:t>General public</a:t>
            </a:r>
          </a:p>
          <a:p>
            <a:r>
              <a:rPr lang="en-US" dirty="0"/>
              <a:t>Policymakers</a:t>
            </a:r>
          </a:p>
          <a:p>
            <a:pPr lvl="1"/>
            <a:r>
              <a:rPr lang="en-US" dirty="0"/>
              <a:t>Federal</a:t>
            </a:r>
          </a:p>
          <a:p>
            <a:pPr lvl="1"/>
            <a:r>
              <a:rPr lang="en-US" dirty="0"/>
              <a:t>Sub-national</a:t>
            </a:r>
          </a:p>
        </p:txBody>
      </p:sp>
      <p:sp>
        <p:nvSpPr>
          <p:cNvPr id="4" name="Content Placeholder 3">
            <a:extLst>
              <a:ext uri="{FF2B5EF4-FFF2-40B4-BE49-F238E27FC236}">
                <a16:creationId xmlns:a16="http://schemas.microsoft.com/office/drawing/2014/main" id="{9E360791-4384-D648-BE8B-E9C438E9A17C}"/>
              </a:ext>
            </a:extLst>
          </p:cNvPr>
          <p:cNvSpPr>
            <a:spLocks noGrp="1"/>
          </p:cNvSpPr>
          <p:nvPr>
            <p:ph sz="half" idx="2"/>
          </p:nvPr>
        </p:nvSpPr>
        <p:spPr/>
        <p:txBody>
          <a:bodyPr/>
          <a:lstStyle/>
          <a:p>
            <a:pPr marL="0" indent="0">
              <a:buNone/>
            </a:pPr>
            <a:r>
              <a:rPr lang="en-US" b="1" dirty="0"/>
              <a:t>Audience 2</a:t>
            </a:r>
          </a:p>
          <a:p>
            <a:r>
              <a:rPr lang="en-US" dirty="0"/>
              <a:t>Researchers</a:t>
            </a:r>
          </a:p>
          <a:p>
            <a:pPr lvl="1"/>
            <a:r>
              <a:rPr lang="en-US" dirty="0"/>
              <a:t>Not just academic</a:t>
            </a:r>
          </a:p>
          <a:p>
            <a:endParaRPr lang="en-US" dirty="0"/>
          </a:p>
        </p:txBody>
      </p:sp>
    </p:spTree>
    <p:extLst>
      <p:ext uri="{BB962C8B-B14F-4D97-AF65-F5344CB8AC3E}">
        <p14:creationId xmlns:p14="http://schemas.microsoft.com/office/powerpoint/2010/main" val="2542286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E8292-C845-544F-AEDC-A119B5A2A1D5}"/>
              </a:ext>
            </a:extLst>
          </p:cNvPr>
          <p:cNvSpPr>
            <a:spLocks noGrp="1"/>
          </p:cNvSpPr>
          <p:nvPr>
            <p:ph type="title"/>
          </p:nvPr>
        </p:nvSpPr>
        <p:spPr/>
        <p:txBody>
          <a:bodyPr/>
          <a:lstStyle/>
          <a:p>
            <a:r>
              <a:rPr lang="en-US" dirty="0"/>
              <a:t>Basic setup</a:t>
            </a:r>
          </a:p>
        </p:txBody>
      </p:sp>
      <p:pic>
        <p:nvPicPr>
          <p:cNvPr id="7" name="Content Placeholder 6">
            <a:extLst>
              <a:ext uri="{FF2B5EF4-FFF2-40B4-BE49-F238E27FC236}">
                <a16:creationId xmlns:a16="http://schemas.microsoft.com/office/drawing/2014/main" id="{9094A7D6-E394-3444-B176-3FA9535BB6FB}"/>
              </a:ext>
            </a:extLst>
          </p:cNvPr>
          <p:cNvPicPr>
            <a:picLocks noGrp="1" noChangeAspect="1"/>
          </p:cNvPicPr>
          <p:nvPr>
            <p:ph idx="1"/>
          </p:nvPr>
        </p:nvPicPr>
        <p:blipFill>
          <a:blip r:embed="rId2"/>
          <a:stretch>
            <a:fillRect/>
          </a:stretch>
        </p:blipFill>
        <p:spPr>
          <a:xfrm>
            <a:off x="1554480" y="1902166"/>
            <a:ext cx="6591300" cy="4165600"/>
          </a:xfrm>
          <a:prstGeom prst="rect">
            <a:avLst/>
          </a:prstGeom>
        </p:spPr>
      </p:pic>
      <p:pic>
        <p:nvPicPr>
          <p:cNvPr id="8" name="Picture 7">
            <a:extLst>
              <a:ext uri="{FF2B5EF4-FFF2-40B4-BE49-F238E27FC236}">
                <a16:creationId xmlns:a16="http://schemas.microsoft.com/office/drawing/2014/main" id="{64F7E595-6542-8B4A-B927-2093002E887E}"/>
              </a:ext>
            </a:extLst>
          </p:cNvPr>
          <p:cNvPicPr>
            <a:picLocks noChangeAspect="1"/>
          </p:cNvPicPr>
          <p:nvPr/>
        </p:nvPicPr>
        <p:blipFill>
          <a:blip r:embed="rId3"/>
          <a:stretch>
            <a:fillRect/>
          </a:stretch>
        </p:blipFill>
        <p:spPr>
          <a:xfrm>
            <a:off x="8145780" y="1690688"/>
            <a:ext cx="3632200" cy="3035300"/>
          </a:xfrm>
          <a:prstGeom prst="rect">
            <a:avLst/>
          </a:prstGeom>
        </p:spPr>
      </p:pic>
    </p:spTree>
    <p:extLst>
      <p:ext uri="{BB962C8B-B14F-4D97-AF65-F5344CB8AC3E}">
        <p14:creationId xmlns:p14="http://schemas.microsoft.com/office/powerpoint/2010/main" val="428727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02DE-5DA3-9E4B-90AC-11FA24517998}"/>
              </a:ext>
            </a:extLst>
          </p:cNvPr>
          <p:cNvSpPr>
            <a:spLocks noGrp="1"/>
          </p:cNvSpPr>
          <p:nvPr>
            <p:ph type="title"/>
          </p:nvPr>
        </p:nvSpPr>
        <p:spPr/>
        <p:txBody>
          <a:bodyPr/>
          <a:lstStyle/>
          <a:p>
            <a:r>
              <a:rPr lang="en-US"/>
              <a:t>Computational Reproducibility and Official Statistics</a:t>
            </a:r>
            <a:endParaRPr lang="en-US" dirty="0"/>
          </a:p>
        </p:txBody>
      </p:sp>
      <p:sp>
        <p:nvSpPr>
          <p:cNvPr id="3" name="Content Placeholder 2">
            <a:extLst>
              <a:ext uri="{FF2B5EF4-FFF2-40B4-BE49-F238E27FC236}">
                <a16:creationId xmlns:a16="http://schemas.microsoft.com/office/drawing/2014/main" id="{CE4B3688-D647-CF41-9627-FA829338D102}"/>
              </a:ext>
            </a:extLst>
          </p:cNvPr>
          <p:cNvSpPr>
            <a:spLocks noGrp="1"/>
          </p:cNvSpPr>
          <p:nvPr>
            <p:ph idx="1"/>
          </p:nvPr>
        </p:nvSpPr>
        <p:spPr/>
        <p:txBody>
          <a:bodyPr>
            <a:normAutofit/>
          </a:bodyPr>
          <a:lstStyle/>
          <a:p>
            <a:r>
              <a:rPr lang="en-US" dirty="0"/>
              <a:t>Detailed information on sources</a:t>
            </a:r>
          </a:p>
          <a:p>
            <a:pPr lvl="1"/>
            <a:r>
              <a:rPr lang="en-US" dirty="0"/>
              <a:t>Instructions on information is collected </a:t>
            </a:r>
          </a:p>
          <a:p>
            <a:pPr lvl="2"/>
            <a:r>
              <a:rPr lang="en-US" dirty="0"/>
              <a:t>Surveys</a:t>
            </a:r>
          </a:p>
          <a:p>
            <a:pPr lvl="2"/>
            <a:r>
              <a:rPr lang="en-US" dirty="0"/>
              <a:t>Administrative data</a:t>
            </a:r>
          </a:p>
          <a:p>
            <a:r>
              <a:rPr lang="en-US" dirty="0"/>
              <a:t>Availability of “computing instructions”</a:t>
            </a:r>
          </a:p>
          <a:p>
            <a:pPr lvl="1"/>
            <a:r>
              <a:rPr lang="en-US" dirty="0"/>
              <a:t>Code</a:t>
            </a:r>
          </a:p>
          <a:p>
            <a:pPr lvl="1"/>
            <a:r>
              <a:rPr lang="en-US" dirty="0"/>
              <a:t>Including for disclosure avoidance</a:t>
            </a:r>
          </a:p>
          <a:p>
            <a:r>
              <a:rPr lang="en-US" dirty="0"/>
              <a:t>Availability of reliable, trusted data archives</a:t>
            </a:r>
          </a:p>
          <a:p>
            <a:pPr lvl="1"/>
            <a:r>
              <a:rPr lang="en-US" dirty="0"/>
              <a:t>Of released data – for audience 1 &amp; 2  – ability to reproduce downstream uses</a:t>
            </a:r>
          </a:p>
          <a:p>
            <a:pPr lvl="1"/>
            <a:r>
              <a:rPr lang="en-US" dirty="0"/>
              <a:t>Of source data – for audience 2 – ability to reproduce released data</a:t>
            </a:r>
          </a:p>
          <a:p>
            <a:pPr marL="457200" lvl="1" indent="0">
              <a:buNone/>
            </a:pPr>
            <a:endParaRPr lang="en-US" dirty="0"/>
          </a:p>
        </p:txBody>
      </p:sp>
      <p:pic>
        <p:nvPicPr>
          <p:cNvPr id="8" name="Content Placeholder 6">
            <a:extLst>
              <a:ext uri="{FF2B5EF4-FFF2-40B4-BE49-F238E27FC236}">
                <a16:creationId xmlns:a16="http://schemas.microsoft.com/office/drawing/2014/main" id="{CCC1E567-E0A9-CB46-991F-66635CA152E3}"/>
              </a:ext>
            </a:extLst>
          </p:cNvPr>
          <p:cNvPicPr>
            <a:picLocks noChangeAspect="1"/>
          </p:cNvPicPr>
          <p:nvPr/>
        </p:nvPicPr>
        <p:blipFill>
          <a:blip r:embed="rId2"/>
          <a:stretch>
            <a:fillRect/>
          </a:stretch>
        </p:blipFill>
        <p:spPr>
          <a:xfrm>
            <a:off x="7612380" y="1951150"/>
            <a:ext cx="3785296" cy="2392249"/>
          </a:xfrm>
          <a:prstGeom prst="rect">
            <a:avLst/>
          </a:prstGeom>
        </p:spPr>
      </p:pic>
    </p:spTree>
    <p:extLst>
      <p:ext uri="{BB962C8B-B14F-4D97-AF65-F5344CB8AC3E}">
        <p14:creationId xmlns:p14="http://schemas.microsoft.com/office/powerpoint/2010/main" val="112164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3732-6DF4-1541-9E69-CA7061DB76DA}"/>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250BE083-6FA4-C04E-9016-6F795937803C}"/>
              </a:ext>
            </a:extLst>
          </p:cNvPr>
          <p:cNvSpPr>
            <a:spLocks noGrp="1"/>
          </p:cNvSpPr>
          <p:nvPr>
            <p:ph idx="1"/>
          </p:nvPr>
        </p:nvSpPr>
        <p:spPr/>
        <p:txBody>
          <a:bodyPr>
            <a:normAutofit lnSpcReduction="10000"/>
          </a:bodyPr>
          <a:lstStyle/>
          <a:p>
            <a:r>
              <a:rPr lang="en-US" dirty="0"/>
              <a:t>Trusted archives: none</a:t>
            </a:r>
          </a:p>
          <a:p>
            <a:r>
              <a:rPr lang="en-US" dirty="0"/>
              <a:t>Reliable versioning of output data: </a:t>
            </a:r>
          </a:p>
          <a:p>
            <a:pPr lvl="1"/>
            <a:r>
              <a:rPr lang="en-US" dirty="0"/>
              <a:t>Good example: BEA</a:t>
            </a:r>
          </a:p>
          <a:p>
            <a:pPr lvl="1"/>
            <a:r>
              <a:rPr lang="en-US" dirty="0"/>
              <a:t>Counter example: BLS (great accessibility, poor versioning)</a:t>
            </a:r>
          </a:p>
          <a:p>
            <a:r>
              <a:rPr lang="en-US" dirty="0"/>
              <a:t>Availability of computing instructions</a:t>
            </a:r>
          </a:p>
          <a:p>
            <a:pPr lvl="1"/>
            <a:r>
              <a:rPr lang="en-US" dirty="0"/>
              <a:t>Good example: BLS (CPS, unemployment)</a:t>
            </a:r>
          </a:p>
          <a:p>
            <a:pPr lvl="1"/>
            <a:r>
              <a:rPr lang="en-US" dirty="0"/>
              <a:t>Counter example: almost everything else</a:t>
            </a:r>
          </a:p>
          <a:p>
            <a:r>
              <a:rPr lang="en-US" dirty="0"/>
              <a:t>Transparency of disclosure avoidance</a:t>
            </a:r>
          </a:p>
          <a:p>
            <a:pPr lvl="1"/>
            <a:r>
              <a:rPr lang="en-US" dirty="0"/>
              <a:t>Good example: Census 2020, but also CPS</a:t>
            </a:r>
          </a:p>
          <a:p>
            <a:pPr lvl="1"/>
            <a:r>
              <a:rPr lang="en-US" dirty="0"/>
              <a:t>Bad example: almost everything else</a:t>
            </a:r>
          </a:p>
          <a:p>
            <a:endParaRPr lang="en-US" dirty="0"/>
          </a:p>
        </p:txBody>
      </p:sp>
    </p:spTree>
    <p:extLst>
      <p:ext uri="{BB962C8B-B14F-4D97-AF65-F5344CB8AC3E}">
        <p14:creationId xmlns:p14="http://schemas.microsoft.com/office/powerpoint/2010/main" val="266001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48C9-7BDB-F042-8714-C829263C4A71}"/>
              </a:ext>
            </a:extLst>
          </p:cNvPr>
          <p:cNvSpPr>
            <a:spLocks noGrp="1"/>
          </p:cNvSpPr>
          <p:nvPr>
            <p:ph type="title"/>
          </p:nvPr>
        </p:nvSpPr>
        <p:spPr/>
        <p:txBody>
          <a:bodyPr/>
          <a:lstStyle/>
          <a:p>
            <a:r>
              <a:rPr lang="en-US" dirty="0"/>
              <a:t>Guiding example: Reinhart &amp; Rogoff</a:t>
            </a:r>
          </a:p>
        </p:txBody>
      </p:sp>
      <p:sp>
        <p:nvSpPr>
          <p:cNvPr id="3" name="Content Placeholder 2">
            <a:extLst>
              <a:ext uri="{FF2B5EF4-FFF2-40B4-BE49-F238E27FC236}">
                <a16:creationId xmlns:a16="http://schemas.microsoft.com/office/drawing/2014/main" id="{E91FB77A-2C9F-F146-BF3E-FFF0AA550221}"/>
              </a:ext>
            </a:extLst>
          </p:cNvPr>
          <p:cNvSpPr>
            <a:spLocks noGrp="1"/>
          </p:cNvSpPr>
          <p:nvPr>
            <p:ph idx="1"/>
          </p:nvPr>
        </p:nvSpPr>
        <p:spPr/>
        <p:txBody>
          <a:bodyPr>
            <a:normAutofit lnSpcReduction="10000"/>
          </a:bodyPr>
          <a:lstStyle/>
          <a:p>
            <a:r>
              <a:rPr lang="en-US" dirty="0"/>
              <a:t>One of the most cited examples of “failure to replicate”</a:t>
            </a:r>
          </a:p>
          <a:p>
            <a:r>
              <a:rPr lang="en-US" dirty="0"/>
              <a:t>Nuances:</a:t>
            </a:r>
          </a:p>
          <a:p>
            <a:pPr lvl="1"/>
            <a:r>
              <a:rPr lang="en-US" dirty="0"/>
              <a:t>Availability of code and data – made detection possible, but was possible only because of author compliance (availability of data and code was not made part of the proceedings until 2018, and compliance remains patchy)</a:t>
            </a:r>
          </a:p>
          <a:p>
            <a:pPr lvl="1"/>
            <a:r>
              <a:rPr lang="en-US" dirty="0"/>
              <a:t>Reproducibility is not correctness – reproducibility would not have avoided the problem</a:t>
            </a:r>
          </a:p>
          <a:p>
            <a:pPr lvl="1"/>
            <a:r>
              <a:rPr lang="en-US" dirty="0"/>
              <a:t>Paper was not peer-reviewed – but this fact is hard to identify for non-economists (and even for economists), since it appeared in the Papers and Proceedings of the Annual meetings.</a:t>
            </a:r>
          </a:p>
          <a:p>
            <a:pPr lvl="1"/>
            <a:r>
              <a:rPr lang="en-US" dirty="0"/>
              <a:t>Intentional vs. inadvertent?</a:t>
            </a:r>
          </a:p>
          <a:p>
            <a:pPr lvl="2"/>
            <a:r>
              <a:rPr lang="en-US" dirty="0"/>
              <a:t>Reinhart is now World Bank Chief Economist</a:t>
            </a:r>
          </a:p>
        </p:txBody>
      </p:sp>
    </p:spTree>
    <p:extLst>
      <p:ext uri="{BB962C8B-B14F-4D97-AF65-F5344CB8AC3E}">
        <p14:creationId xmlns:p14="http://schemas.microsoft.com/office/powerpoint/2010/main" val="343409175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1456</Words>
  <Application>Microsoft Macintosh PowerPoint</Application>
  <PresentationFormat>Widescreen</PresentationFormat>
  <Paragraphs>370</Paragraphs>
  <Slides>41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Montserrat</vt:lpstr>
      <vt:lpstr>Office Theme</vt:lpstr>
      <vt:lpstr>Computational Reproducibility, Transparency, and Credibility of Official Statistics </vt:lpstr>
      <vt:lpstr>PowerPoint Presentation</vt:lpstr>
      <vt:lpstr>United Nations: Fundamental Principles of Official Statistics</vt:lpstr>
      <vt:lpstr>Principles and Practices for a Federal Statistical Agency</vt:lpstr>
      <vt:lpstr>Audiences of Credible Official Statistics</vt:lpstr>
      <vt:lpstr>Basic setup</vt:lpstr>
      <vt:lpstr>Computational Reproducibility and Official Statistics</vt:lpstr>
      <vt:lpstr>Examples</vt:lpstr>
      <vt:lpstr>Guiding example: Reinhart &amp; Rogoff</vt:lpstr>
      <vt:lpstr>Transparency</vt:lpstr>
      <vt:lpstr>Mechanisms available in 2020</vt:lpstr>
      <vt:lpstr>Would you buy a car from this guy?</vt:lpstr>
      <vt:lpstr>Provenance!</vt:lpstr>
      <vt:lpstr>Would you use this data?</vt:lpstr>
      <vt:lpstr>Or would you trust this data?</vt:lpstr>
      <vt:lpstr>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PowerPoint Presentation</vt:lpstr>
      <vt:lpstr>PowerPoint Presentation</vt:lpstr>
      <vt:lpstr>PowerPoint Presentation</vt:lpstr>
      <vt:lpstr>Progress</vt:lpstr>
      <vt:lpstr>Action: Data citations and metadata</vt:lpstr>
      <vt:lpstr>Starts with Data Citations</vt:lpstr>
      <vt:lpstr>FAIR data principles rely on metadata</vt:lpstr>
      <vt:lpstr>PowerPoint Presentation</vt:lpstr>
      <vt:lpstr>PowerPoint Presentation</vt:lpstr>
      <vt:lpstr>PowerPoint Presentation</vt:lpstr>
      <vt:lpstr>… and findability relies on metadata</vt:lpstr>
      <vt:lpstr>Current efforts at the AEA</vt:lpstr>
      <vt:lpstr>Starts with Data Citations</vt:lpstr>
      <vt:lpstr>Example 3: FRED (St. Louis Fed) and SP500</vt:lpstr>
      <vt:lpstr>Example 4: German Restricted-access</vt:lpstr>
      <vt:lpstr>Example 4: German Restricted-access</vt:lpstr>
      <vt:lpstr>Example 4: German Restricted-access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32</cp:revision>
  <dcterms:created xsi:type="dcterms:W3CDTF">2020-03-31T02:20:35Z</dcterms:created>
  <dcterms:modified xsi:type="dcterms:W3CDTF">2020-08-03T02:12:04Z</dcterms:modified>
</cp:coreProperties>
</file>